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67" r:id="rId5"/>
    <p:sldId id="270" r:id="rId6"/>
    <p:sldId id="260" r:id="rId7"/>
    <p:sldId id="263" r:id="rId8"/>
    <p:sldId id="265" r:id="rId9"/>
    <p:sldId id="264" r:id="rId10"/>
    <p:sldId id="268" r:id="rId11"/>
    <p:sldId id="269" r:id="rId12"/>
    <p:sldId id="262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66CC"/>
    <a:srgbClr val="109619"/>
    <a:srgbClr val="FE9901"/>
    <a:srgbClr val="DC3812"/>
    <a:srgbClr val="EBD1FE"/>
    <a:srgbClr val="365887"/>
    <a:srgbClr val="25BDB9"/>
    <a:srgbClr val="88E7E7"/>
    <a:srgbClr val="FF69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3E3679-2DF8-82F8-B2F7-5BC29FDAB2DB}" v="477" dt="2024-04-30T18:27:02.6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934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210" y="32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spPr>
            <a:solidFill>
              <a:srgbClr val="7030A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ln w="6350"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  <a:effectLst>
                      <a:reflection endPos="0" dir="5400000" sy="-100000" algn="bl" rotWithShape="0"/>
                    </a:effectLst>
                    <a:latin typeface="Garamond" panose="02020404030301010803" pitchFamily="18" charset="0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Лист1!$A$2:$A$12</c:f>
              <c:strCache>
                <c:ptCount val="11"/>
                <c:pt idx="0">
                  <c:v>Кулинарные сайты</c:v>
                </c:pt>
                <c:pt idx="1">
                  <c:v>Социальные сети</c:v>
                </c:pt>
                <c:pt idx="2">
                  <c:v>Рекомендации друзей/семьи</c:v>
                </c:pt>
                <c:pt idx="3">
                  <c:v>Кулинарные приложения</c:v>
                </c:pt>
                <c:pt idx="4">
                  <c:v>YouTube/Google</c:v>
                </c:pt>
                <c:pt idx="5">
                  <c:v>Не ищу</c:v>
                </c:pt>
                <c:pt idx="6">
                  <c:v>На обратной упаковке</c:v>
                </c:pt>
                <c:pt idx="7">
                  <c:v>В рилсах в инстаграмме</c:v>
                </c:pt>
                <c:pt idx="8">
                  <c:v>Из головы</c:v>
                </c:pt>
                <c:pt idx="9">
                  <c:v>Что сам знаю, то и готовлю</c:v>
                </c:pt>
                <c:pt idx="10">
                  <c:v>Кулинарная книга</c:v>
                </c:pt>
              </c:strCache>
            </c:strRef>
          </c:cat>
          <c:val>
            <c:numRef>
              <c:f>Лист1!$B$2:$B$12</c:f>
              <c:numCache>
                <c:formatCode>General</c:formatCode>
                <c:ptCount val="11"/>
                <c:pt idx="0">
                  <c:v>58</c:v>
                </c:pt>
                <c:pt idx="1">
                  <c:v>55</c:v>
                </c:pt>
                <c:pt idx="2">
                  <c:v>53</c:v>
                </c:pt>
                <c:pt idx="3">
                  <c:v>10</c:v>
                </c:pt>
                <c:pt idx="4">
                  <c:v>2</c:v>
                </c:pt>
                <c:pt idx="5">
                  <c:v>2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1A0-46D1-9BFB-E2720EF5B65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976041280"/>
        <c:axId val="1976044160"/>
      </c:barChart>
      <c:catAx>
        <c:axId val="1976041280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500" b="0" i="0" u="none" strike="noStrike" kern="1200" baseline="0">
                <a:ln w="6350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reflection endPos="0" dir="5400000" sy="-100000" algn="bl" rotWithShape="0"/>
                </a:effectLst>
                <a:latin typeface="Garamond" panose="02020404030301010803" pitchFamily="18" charset="0"/>
                <a:ea typeface="+mn-ea"/>
                <a:cs typeface="+mn-cs"/>
              </a:defRPr>
            </a:pPr>
            <a:endParaRPr lang="ru-RU"/>
          </a:p>
        </c:txPr>
        <c:crossAx val="1976044160"/>
        <c:crosses val="autoZero"/>
        <c:auto val="1"/>
        <c:lblAlgn val="ctr"/>
        <c:lblOffset val="100"/>
        <c:noMultiLvlLbl val="0"/>
      </c:catAx>
      <c:valAx>
        <c:axId val="197604416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9760412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cmpd="thickThin">
      <a:noFill/>
      <a:prstDash val="solid"/>
      <a:bevel/>
    </a:ln>
    <a:effectLst/>
  </c:spPr>
  <c:txPr>
    <a:bodyPr/>
    <a:lstStyle/>
    <a:p>
      <a:pPr>
        <a:defRPr>
          <a:ln w="6350">
            <a:solidFill>
              <a:schemeClr val="tx1"/>
            </a:solidFill>
          </a:ln>
          <a:solidFill>
            <a:schemeClr val="tx1"/>
          </a:solidFill>
          <a:effectLst>
            <a:reflection endPos="0" dir="5400000" sy="-100000" algn="bl" rotWithShape="0"/>
          </a:effectLst>
        </a:defRPr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spPr>
            <a:solidFill>
              <a:srgbClr val="7030A0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-7.0312495674674236E-2"/>
                </c:manualLayout>
              </c:layout>
              <c:tx>
                <c:rich>
                  <a:bodyPr/>
                  <a:lstStyle/>
                  <a:p>
                    <a:fld id="{01ABF3DD-E7BC-495B-8B21-52F566524476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EF82-400F-BBCA-8824F0BDB8A1}"/>
                </c:ext>
              </c:extLst>
            </c:dLbl>
            <c:dLbl>
              <c:idx val="1"/>
              <c:layout>
                <c:manualLayout>
                  <c:x val="0"/>
                  <c:y val="-6.5624995963029203E-2"/>
                </c:manualLayout>
              </c:layout>
              <c:tx>
                <c:rich>
                  <a:bodyPr/>
                  <a:lstStyle/>
                  <a:p>
                    <a:fld id="{511D114E-D435-40CF-8875-5351BF82FA8F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EF82-400F-BBCA-8824F0BDB8A1}"/>
                </c:ext>
              </c:extLst>
            </c:dLbl>
            <c:dLbl>
              <c:idx val="2"/>
              <c:layout>
                <c:manualLayout>
                  <c:x val="0"/>
                  <c:y val="-0.40546872505728809"/>
                </c:manualLayout>
              </c:layout>
              <c:tx>
                <c:rich>
                  <a:bodyPr/>
                  <a:lstStyle/>
                  <a:p>
                    <a:fld id="{425034AD-DB71-43F3-95F5-7385BA8E5AAB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EF82-400F-BBCA-8824F0BDB8A1}"/>
                </c:ext>
              </c:extLst>
            </c:dLbl>
            <c:dLbl>
              <c:idx val="3"/>
              <c:layout>
                <c:manualLayout>
                  <c:x val="-4.4271488769227233E-17"/>
                  <c:y val="-0.40078122534564314"/>
                </c:manualLayout>
              </c:layout>
              <c:tx>
                <c:rich>
                  <a:bodyPr/>
                  <a:lstStyle/>
                  <a:p>
                    <a:fld id="{AFB95DCE-99B2-4EEC-A295-2CAB5C2B2287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EF82-400F-BBCA-8824F0BDB8A1}"/>
                </c:ext>
              </c:extLst>
            </c:dLbl>
            <c:dLbl>
              <c:idx val="4"/>
              <c:layout>
                <c:manualLayout>
                  <c:x val="1.2074181871975453E-3"/>
                  <c:y val="-0.40312497520146562"/>
                </c:manualLayout>
              </c:layout>
              <c:tx>
                <c:rich>
                  <a:bodyPr/>
                  <a:lstStyle/>
                  <a:p>
                    <a:fld id="{D2B9748E-F75C-4F0B-8D0B-A9F2D0520580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EF82-400F-BBCA-8824F0BDB8A1}"/>
                </c:ext>
              </c:extLst>
            </c:dLbl>
            <c:dLbl>
              <c:idx val="5"/>
              <c:layout>
                <c:manualLayout>
                  <c:x val="-4.4271488769227233E-17"/>
                  <c:y val="-0.19921873774491033"/>
                </c:manualLayout>
              </c:layout>
              <c:tx>
                <c:rich>
                  <a:bodyPr/>
                  <a:lstStyle/>
                  <a:p>
                    <a:fld id="{3361EC0B-554A-4ECE-B768-91475444CE0C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8-EF82-400F-BBCA-8824F0BDB8A1}"/>
                </c:ext>
              </c:extLst>
            </c:dLbl>
            <c:dLbl>
              <c:idx val="6"/>
              <c:layout>
                <c:manualLayout>
                  <c:x val="-4.4271488769227233E-17"/>
                  <c:y val="-7.2656245530496794E-2"/>
                </c:manualLayout>
              </c:layout>
              <c:tx>
                <c:rich>
                  <a:bodyPr/>
                  <a:lstStyle/>
                  <a:p>
                    <a:fld id="{64BA4628-826C-4C47-8949-3E666D64D881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EF82-400F-BBCA-8824F0BDB8A1}"/>
                </c:ext>
              </c:extLst>
            </c:dLbl>
            <c:dLbl>
              <c:idx val="7"/>
              <c:layout>
                <c:manualLayout>
                  <c:x val="-4.4271488769227233E-17"/>
                  <c:y val="-7.2656245530496794E-2"/>
                </c:manualLayout>
              </c:layout>
              <c:tx>
                <c:rich>
                  <a:bodyPr/>
                  <a:lstStyle/>
                  <a:p>
                    <a:fld id="{25719063-E9FE-41A5-AC92-BECB763BC28D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A-EF82-400F-BBCA-8824F0BDB8A1}"/>
                </c:ext>
              </c:extLst>
            </c:dLbl>
            <c:dLbl>
              <c:idx val="8"/>
              <c:layout>
                <c:manualLayout>
                  <c:x val="0"/>
                  <c:y val="-6.7968745818851761E-2"/>
                </c:manualLayout>
              </c:layout>
              <c:tx>
                <c:rich>
                  <a:bodyPr/>
                  <a:lstStyle/>
                  <a:p>
                    <a:fld id="{A4AAEFA9-A115-4C3B-8573-4E1FA699CF63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EF82-400F-BBCA-8824F0BDB8A1}"/>
                </c:ext>
              </c:extLst>
            </c:dLbl>
            <c:dLbl>
              <c:idx val="9"/>
              <c:layout>
                <c:manualLayout>
                  <c:x val="0"/>
                  <c:y val="-7.2656245530496794E-2"/>
                </c:manualLayout>
              </c:layout>
              <c:tx>
                <c:rich>
                  <a:bodyPr/>
                  <a:lstStyle/>
                  <a:p>
                    <a:fld id="{FF814B78-EF92-428C-A2E1-17B28D3B96A8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C-EF82-400F-BBCA-8824F0BDB8A1}"/>
                </c:ext>
              </c:extLst>
            </c:dLbl>
            <c:dLbl>
              <c:idx val="10"/>
              <c:layout>
                <c:manualLayout>
                  <c:x val="0"/>
                  <c:y val="-7.0312495674674236E-2"/>
                </c:manualLayout>
              </c:layout>
              <c:tx>
                <c:rich>
                  <a:bodyPr/>
                  <a:lstStyle/>
                  <a:p>
                    <a:fld id="{02C10E55-355D-47D8-BD16-7821AD870655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D-EF82-400F-BBCA-8824F0BDB8A1}"/>
                </c:ext>
              </c:extLst>
            </c:dLbl>
            <c:dLbl>
              <c:idx val="11"/>
              <c:layout>
                <c:manualLayout>
                  <c:x val="-2.414836374395179E-3"/>
                  <c:y val="-7.4999995386319185E-2"/>
                </c:manualLayout>
              </c:layout>
              <c:tx>
                <c:rich>
                  <a:bodyPr/>
                  <a:lstStyle/>
                  <a:p>
                    <a:fld id="{69D683BC-843F-408F-9F5C-EAAD5C11E9B8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E-EF82-400F-BBCA-8824F0BDB8A1}"/>
                </c:ext>
              </c:extLst>
            </c:dLbl>
            <c:dLbl>
              <c:idx val="12"/>
              <c:layout>
                <c:manualLayout>
                  <c:x val="-8.8542977538454466E-17"/>
                  <c:y val="-7.0312495674674236E-2"/>
                </c:manualLayout>
              </c:layout>
              <c:tx>
                <c:rich>
                  <a:bodyPr/>
                  <a:lstStyle/>
                  <a:p>
                    <a:fld id="{B44ABB3F-9CDC-4962-88F5-9E0B4B9F18AD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F-EF82-400F-BBCA-8824F0BDB8A1}"/>
                </c:ext>
              </c:extLst>
            </c:dLbl>
            <c:dLbl>
              <c:idx val="13"/>
              <c:layout>
                <c:manualLayout>
                  <c:x val="0"/>
                  <c:y val="-6.5624995963029203E-2"/>
                </c:manualLayout>
              </c:layout>
              <c:tx>
                <c:rich>
                  <a:bodyPr/>
                  <a:lstStyle/>
                  <a:p>
                    <a:fld id="{A8E8CF46-4206-45E0-9597-EA0898037273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0-EF82-400F-BBCA-8824F0BDB8A1}"/>
                </c:ext>
              </c:extLst>
            </c:dLbl>
            <c:dLbl>
              <c:idx val="14"/>
              <c:layout>
                <c:manualLayout>
                  <c:x val="-8.8542977538454466E-17"/>
                  <c:y val="-6.0937496251384247E-2"/>
                </c:manualLayout>
              </c:layout>
              <c:tx>
                <c:rich>
                  <a:bodyPr/>
                  <a:lstStyle/>
                  <a:p>
                    <a:fld id="{CF3DEB4D-00CB-48D2-BC9E-81C3015769E3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1-EF82-400F-BBCA-8824F0BDB8A1}"/>
                </c:ext>
              </c:extLst>
            </c:dLbl>
            <c:dLbl>
              <c:idx val="15"/>
              <c:layout>
                <c:manualLayout>
                  <c:x val="-1.2074181871976339E-3"/>
                  <c:y val="-6.0937496251384247E-2"/>
                </c:manualLayout>
              </c:layout>
              <c:tx>
                <c:rich>
                  <a:bodyPr/>
                  <a:lstStyle/>
                  <a:p>
                    <a:fld id="{D9D07744-4FBC-47C3-88AD-B5B617B01D91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2-EF82-400F-BBCA-8824F0BDB8A1}"/>
                </c:ext>
              </c:extLst>
            </c:dLbl>
            <c:dLbl>
              <c:idx val="16"/>
              <c:layout>
                <c:manualLayout>
                  <c:x val="-1.2074181871974568E-3"/>
                  <c:y val="-6.0937496251384247E-2"/>
                </c:manualLayout>
              </c:layout>
              <c:tx>
                <c:rich>
                  <a:bodyPr/>
                  <a:lstStyle/>
                  <a:p>
                    <a:fld id="{C41C615E-558A-4252-985C-782F5F4233C5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3-EF82-400F-BBCA-8824F0BDB8A1}"/>
                </c:ext>
              </c:extLst>
            </c:dLbl>
            <c:dLbl>
              <c:idx val="17"/>
              <c:layout>
                <c:manualLayout>
                  <c:x val="-8.8542977538454466E-17"/>
                  <c:y val="-7.0312495674674236E-2"/>
                </c:manualLayout>
              </c:layout>
              <c:tx>
                <c:rich>
                  <a:bodyPr/>
                  <a:lstStyle/>
                  <a:p>
                    <a:fld id="{4909DCB7-FDEE-4065-8FC7-3949F3740B73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4-EF82-400F-BBCA-8824F0BDB8A1}"/>
                </c:ext>
              </c:extLst>
            </c:dLbl>
            <c:dLbl>
              <c:idx val="18"/>
              <c:layout>
                <c:manualLayout>
                  <c:x val="0"/>
                  <c:y val="-7.4999995386319185E-2"/>
                </c:manualLayout>
              </c:layout>
              <c:tx>
                <c:rich>
                  <a:bodyPr/>
                  <a:lstStyle/>
                  <a:p>
                    <a:fld id="{63572FE6-E81E-4FD1-9C70-D8EB6B444C33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5-EF82-400F-BBCA-8824F0BDB8A1}"/>
                </c:ext>
              </c:extLst>
            </c:dLbl>
            <c:dLbl>
              <c:idx val="19"/>
              <c:layout>
                <c:manualLayout>
                  <c:x val="0"/>
                  <c:y val="-6.0937496251384247E-2"/>
                </c:manualLayout>
              </c:layout>
              <c:tx>
                <c:rich>
                  <a:bodyPr/>
                  <a:lstStyle/>
                  <a:p>
                    <a:fld id="{15119CBA-52EE-451A-A8C0-1A65767607AB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6-EF82-400F-BBCA-8824F0BDB8A1}"/>
                </c:ext>
              </c:extLst>
            </c:dLbl>
            <c:dLbl>
              <c:idx val="20"/>
              <c:layout>
                <c:manualLayout>
                  <c:x val="0"/>
                  <c:y val="-6.3281246107206812E-2"/>
                </c:manualLayout>
              </c:layout>
              <c:tx>
                <c:rich>
                  <a:bodyPr/>
                  <a:lstStyle/>
                  <a:p>
                    <a:fld id="{D6E84D36-C379-4595-84C4-DE38BAF36FFA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7-EF82-400F-BBCA-8824F0BDB8A1}"/>
                </c:ext>
              </c:extLst>
            </c:dLbl>
            <c:dLbl>
              <c:idx val="21"/>
              <c:layout>
                <c:manualLayout>
                  <c:x val="0"/>
                  <c:y val="-6.5624995963029203E-2"/>
                </c:manualLayout>
              </c:layout>
              <c:tx>
                <c:rich>
                  <a:bodyPr/>
                  <a:lstStyle/>
                  <a:p>
                    <a:fld id="{1786DD9E-01F0-4772-8133-0D83D264AC80}" type="VALUE">
                      <a:rPr lang="en-US" baseline="0" smtClean="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8-EF82-400F-BBCA-8824F0BDB8A1}"/>
                </c:ext>
              </c:extLst>
            </c:dLbl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Garamond" panose="02020404030301010803" pitchFamily="18" charset="0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oundRec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cat>
            <c:numRef>
              <c:f>Лист1!$A$2:$A$23</c:f>
              <c:numCache>
                <c:formatCode>General</c:formatCode>
                <c:ptCount val="22"/>
                <c:pt idx="0">
                  <c:v>12</c:v>
                </c:pt>
                <c:pt idx="1">
                  <c:v>17</c:v>
                </c:pt>
                <c:pt idx="2">
                  <c:v>18</c:v>
                </c:pt>
                <c:pt idx="3">
                  <c:v>19</c:v>
                </c:pt>
                <c:pt idx="4">
                  <c:v>20</c:v>
                </c:pt>
                <c:pt idx="5">
                  <c:v>21</c:v>
                </c:pt>
                <c:pt idx="6">
                  <c:v>23</c:v>
                </c:pt>
                <c:pt idx="7">
                  <c:v>27</c:v>
                </c:pt>
                <c:pt idx="8">
                  <c:v>31</c:v>
                </c:pt>
                <c:pt idx="9">
                  <c:v>32</c:v>
                </c:pt>
                <c:pt idx="10">
                  <c:v>34</c:v>
                </c:pt>
                <c:pt idx="11">
                  <c:v>35</c:v>
                </c:pt>
                <c:pt idx="12">
                  <c:v>36</c:v>
                </c:pt>
                <c:pt idx="13">
                  <c:v>37</c:v>
                </c:pt>
                <c:pt idx="14">
                  <c:v>40</c:v>
                </c:pt>
                <c:pt idx="15">
                  <c:v>41</c:v>
                </c:pt>
                <c:pt idx="16">
                  <c:v>42</c:v>
                </c:pt>
                <c:pt idx="17">
                  <c:v>43</c:v>
                </c:pt>
                <c:pt idx="18">
                  <c:v>48</c:v>
                </c:pt>
                <c:pt idx="19">
                  <c:v>50</c:v>
                </c:pt>
                <c:pt idx="20">
                  <c:v>53</c:v>
                </c:pt>
                <c:pt idx="21">
                  <c:v>60</c:v>
                </c:pt>
              </c:numCache>
            </c:numRef>
          </c:cat>
          <c:val>
            <c:numRef>
              <c:f>Лист1!$B$2:$B$23</c:f>
              <c:numCache>
                <c:formatCode>General</c:formatCode>
                <c:ptCount val="22"/>
                <c:pt idx="0">
                  <c:v>2</c:v>
                </c:pt>
                <c:pt idx="1">
                  <c:v>1</c:v>
                </c:pt>
                <c:pt idx="2">
                  <c:v>23</c:v>
                </c:pt>
                <c:pt idx="3">
                  <c:v>22</c:v>
                </c:pt>
                <c:pt idx="4">
                  <c:v>22</c:v>
                </c:pt>
                <c:pt idx="5">
                  <c:v>10</c:v>
                </c:pt>
                <c:pt idx="6">
                  <c:v>2</c:v>
                </c:pt>
                <c:pt idx="7">
                  <c:v>2</c:v>
                </c:pt>
                <c:pt idx="8">
                  <c:v>1</c:v>
                </c:pt>
                <c:pt idx="9">
                  <c:v>2</c:v>
                </c:pt>
                <c:pt idx="10">
                  <c:v>2</c:v>
                </c:pt>
                <c:pt idx="11">
                  <c:v>1</c:v>
                </c:pt>
                <c:pt idx="12">
                  <c:v>2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2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F82-400F-BBCA-8824F0BDB8A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917744912"/>
        <c:axId val="1917745392"/>
      </c:barChart>
      <c:catAx>
        <c:axId val="191774491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sz="2800" dirty="0">
                    <a:solidFill>
                      <a:schemeClr val="tx1"/>
                    </a:solidFill>
                    <a:latin typeface="Garamond" panose="02020404030301010803" pitchFamily="18" charset="0"/>
                  </a:rPr>
                  <a:t>Возраст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8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17745392"/>
        <c:crosses val="autoZero"/>
        <c:auto val="1"/>
        <c:lblAlgn val="ctr"/>
        <c:lblOffset val="100"/>
        <c:noMultiLvlLbl val="0"/>
      </c:catAx>
      <c:valAx>
        <c:axId val="1917745392"/>
        <c:scaling>
          <c:orientation val="minMax"/>
        </c:scaling>
        <c:delete val="1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sz="2800" dirty="0">
                    <a:solidFill>
                      <a:schemeClr val="tx1"/>
                    </a:solidFill>
                    <a:latin typeface="Garamond" panose="02020404030301010803" pitchFamily="18" charset="0"/>
                  </a:rPr>
                  <a:t>К-во человек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out"/>
        <c:minorTickMark val="none"/>
        <c:tickLblPos val="nextTo"/>
        <c:crossAx val="1917744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D12556-70CB-4B6E-9291-F9DA57F51342}" type="datetimeFigureOut">
              <a:rPr lang="ru-RU" smtClean="0"/>
              <a:t>29.05.2024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E0DD4A-6899-4213-AA33-6FD49EB82C7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6755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972FA4-537E-49F3-4AE0-B524DFC3FA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4FFDC4B-932D-42C8-B1F0-38A0E1E744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3E5BA6-E43F-96BA-2C5B-6E3DD103F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91984-9437-4436-A24A-3D7DD7C6433E}" type="datetime1">
              <a:rPr lang="ru-RU" smtClean="0"/>
              <a:t>29.05.2024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FE1A68-03C8-AB6A-1C37-4D38C5A2C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05D5800-2DE4-6D82-ABB9-589462E09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5755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B069C3-49E0-19B6-B542-8D502C47E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C6CB020-BD57-FB98-812F-B55F03F993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CD2326-8E64-7E63-DA9D-CE32B7265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64E2-5BF8-4745-8BC6-6F057882AA19}" type="datetime1">
              <a:rPr lang="ru-RU" smtClean="0"/>
              <a:t>29.05.2024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102E283-48A8-DA31-1994-EFA50A351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5D837C-5735-1D9C-676E-94812FE0A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6771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2C20072-33A6-966F-E712-1B38C7AF81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A82B470-E95F-D9A1-8802-1D388D53B4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E926A7C-61A0-1D74-BC76-5AE9B92B7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06B10-3F27-443C-9D66-5DB4754A1FA4}" type="datetime1">
              <a:rPr lang="ru-RU" smtClean="0"/>
              <a:t>29.05.2024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C373BF0-8089-953B-70F8-541BB5B12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132BB2-BC34-285E-BA2B-9ABE685F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5786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188F22-C7D5-819B-5212-37E6F1D62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C62F11C-ECCE-9488-E3B6-4E07C13C6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4BB7E38-9BA8-806B-99C3-11BA3A274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699CC-377C-4B8C-8FA2-C7D9DD472040}" type="datetime1">
              <a:rPr lang="ru-RU" smtClean="0"/>
              <a:t>29.05.2024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B2A991F-4FC3-5279-C5D0-4544BFE4B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960073F-0D55-01BE-97B2-5A8BB6DA7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8778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35F61F-790A-C9C2-0C83-D5E63B7A4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5E48AE8-E22A-0437-C46D-33C55A64B2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DA9E8F-F3DC-1A1C-34C2-82D0EC124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756CF-6CAE-4D03-9888-ABA84877BDC8}" type="datetime1">
              <a:rPr lang="ru-RU" smtClean="0"/>
              <a:t>29.05.2024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67950B2-4E64-8CC3-899A-484C13850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6979E8-D193-B01D-5446-CEDA7D4F6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3994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6D5EC8-4110-E8C0-BF75-A47C2C434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4483958-2C8F-1A3E-3F75-0FA4D90D0F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83F010D-8461-5361-16C9-0817592FC9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C3D0E51-2503-3595-7895-FBDA3B5B7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B5098-21EE-4D48-8003-295DDC8437C8}" type="datetime1">
              <a:rPr lang="ru-RU" smtClean="0"/>
              <a:t>29.05.2024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CD8A2F0-1ACD-EB0D-D3C9-2F1203F27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F65075C-641A-796F-D4C4-35B66C200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1050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73F33F-1F0F-045A-2A12-8057CBC5C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D09543D-AA44-5937-4F1A-C2FFE974B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B272149-FB03-BE08-7237-832A4812F5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4CA1879-E5CE-A11A-5D63-E478E21496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F0B515B-2698-DACE-EA1F-46B979DF95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2C20DC1-4D14-05D7-4005-5DCFB07A4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0992D-411B-497E-B333-B726F59FFF0F}" type="datetime1">
              <a:rPr lang="ru-RU" smtClean="0"/>
              <a:t>29.05.2024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7389CFE-9E84-5E84-B9BB-1FD5B36E9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40A0E19-E5EC-24B9-8ED5-BF900DBAB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7301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27029B-1CA7-846A-C551-32161734D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95ADB5F-BBB6-D2DA-57DB-13DCDB533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D579E-CCFF-43EB-B61B-9A789633F680}" type="datetime1">
              <a:rPr lang="ru-RU" smtClean="0"/>
              <a:t>29.05.2024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6C33F2F-A355-D25C-8160-B5B25488F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8198411-06C3-9F48-560C-10E57BE49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4047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038E843-A545-2623-4C9E-67D55CB86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1BDA9-24C3-4172-A659-4F6D5974AFDC}" type="datetime1">
              <a:rPr lang="ru-RU" smtClean="0"/>
              <a:t>29.05.2024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27437C2-4763-2FE8-6DFD-319C8F06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E56D18F-36BF-CD56-CB20-2AD71EB17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99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E3D09D-0369-4055-57B1-BEB9B8AA3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84F4315-2420-E3D8-764B-BB972699C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9E27393-01E8-D2C8-CB3F-8E3AB29812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7A9484A-A23F-BC42-2DF1-823CBA4F6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30723-9F0D-4EEB-813F-2F2743642223}" type="datetime1">
              <a:rPr lang="ru-RU" smtClean="0"/>
              <a:t>29.05.2024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CB6E732-DE9D-39BE-6085-9A223818B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93D7CBE-AB61-495E-EFEB-45C0E8460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8718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A6FA0E-5DFA-6F2E-DFE8-5DBAC2141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1858597-5F70-C43A-95F6-57AD329E57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74AF20D-58AC-07D8-530B-386ED92D42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FB5B7CD-CB5A-E35C-62FA-FBB0EBD5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1AE73-96A1-4AF5-A9BA-84D6B368404F}" type="datetime1">
              <a:rPr lang="ru-RU" smtClean="0"/>
              <a:t>29.05.2024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E36819D-EFB3-4933-41B5-47477D14B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48B63E1-09FD-3B28-8B07-DF20F13EF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647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D1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DCA029-7282-74A2-B7BB-E2A22A446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014D71D-15FA-1AEB-6F3C-2ACA8BF78A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1EAE195-79D2-F0BA-33E3-1193410C0B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D84BAD-B68D-4A31-ADC2-A6C9E1FEDED7}" type="datetime1">
              <a:rPr lang="ru-RU" smtClean="0"/>
              <a:t>29.05.2024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003D59-CA21-3E78-211D-E1B7395416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059A74-84F9-1F8A-6500-8B42795AFE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8C48A6-39D1-473F-910C-4D401779A1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6826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ACCC6703-682F-F27B-F739-3053EEEB994B}"/>
              </a:ext>
            </a:extLst>
          </p:cNvPr>
          <p:cNvCxnSpPr>
            <a:cxnSpLocks/>
          </p:cNvCxnSpPr>
          <p:nvPr/>
        </p:nvCxnSpPr>
        <p:spPr>
          <a:xfrm>
            <a:off x="0" y="3364883"/>
            <a:ext cx="12344400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139A39-B9D3-DFF5-A01D-0EC699F49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2131" y="542804"/>
            <a:ext cx="8425133" cy="2387600"/>
          </a:xfrm>
        </p:spPr>
        <p:txBody>
          <a:bodyPr>
            <a:normAutofit fontScale="90000"/>
          </a:bodyPr>
          <a:lstStyle/>
          <a:p>
            <a:pPr algn="r"/>
            <a:r>
              <a:rPr lang="ru-RU" dirty="0">
                <a:latin typeface="Helvetica" panose="020B0604020202020204" pitchFamily="34" charset="0"/>
                <a:cs typeface="Helvetica" panose="020B0604020202020204" pitchFamily="34" charset="0"/>
              </a:rPr>
              <a:t>Мобильное приложение для обмена кулинарными рецептами «</a:t>
            </a:r>
            <a:r>
              <a:rPr lang="en-US" dirty="0" err="1">
                <a:latin typeface="Helvetica" panose="020B0604020202020204" pitchFamily="34" charset="0"/>
                <a:cs typeface="Helvetica" panose="020B0604020202020204" pitchFamily="34" charset="0"/>
              </a:rPr>
              <a:t>YumYard</a:t>
            </a:r>
            <a:r>
              <a:rPr lang="ru-RU" dirty="0">
                <a:latin typeface="Helvetica" panose="020B0604020202020204" pitchFamily="34" charset="0"/>
                <a:cs typeface="Helvetica" panose="020B0604020202020204" pitchFamily="34" charset="0"/>
              </a:rPr>
              <a:t>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7BC2AA3-7C37-8305-D72C-12B9D8A9A6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43939" y="3708400"/>
            <a:ext cx="6441057" cy="2586885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r"/>
            <a:r>
              <a:rPr lang="ru-RU" sz="4000" dirty="0">
                <a:latin typeface="Garamond" panose="02020404030301010803" pitchFamily="18" charset="0"/>
              </a:rPr>
              <a:t>Выполнили студенты </a:t>
            </a:r>
          </a:p>
          <a:p>
            <a:pPr algn="r"/>
            <a:r>
              <a:rPr lang="ru-RU" sz="4000" dirty="0">
                <a:latin typeface="Garamond" panose="02020404030301010803" pitchFamily="18" charset="0"/>
              </a:rPr>
              <a:t>1 группы 3 курса:</a:t>
            </a:r>
          </a:p>
          <a:p>
            <a:pPr algn="r"/>
            <a:r>
              <a:rPr lang="ru-RU" sz="4000" dirty="0">
                <a:latin typeface="Garamond"/>
              </a:rPr>
              <a:t>Пальчикова А. С.</a:t>
            </a:r>
            <a:br>
              <a:rPr lang="ru-RU" sz="4000" dirty="0">
                <a:latin typeface="Garamond" panose="02020404030301010803" pitchFamily="18" charset="0"/>
              </a:rPr>
            </a:br>
            <a:r>
              <a:rPr lang="ru-RU" sz="4000" dirty="0" err="1">
                <a:latin typeface="Garamond"/>
              </a:rPr>
              <a:t>Терёшкин</a:t>
            </a:r>
            <a:r>
              <a:rPr lang="ru-RU" sz="4000" dirty="0">
                <a:latin typeface="Garamond"/>
              </a:rPr>
              <a:t> Е. А.</a:t>
            </a:r>
            <a:br>
              <a:rPr lang="ru-RU" sz="4000" dirty="0">
                <a:latin typeface="Garamond" panose="02020404030301010803" pitchFamily="18" charset="0"/>
              </a:rPr>
            </a:br>
            <a:r>
              <a:rPr lang="ru-RU" sz="4000" dirty="0">
                <a:latin typeface="Garamond"/>
              </a:rPr>
              <a:t>Симонов В. Д.</a:t>
            </a: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5356D26D-D364-FE94-7494-A15BA99B14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48CEE9D-9419-FD65-B80E-BE1C78DF7B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690" y="3580166"/>
            <a:ext cx="3149600" cy="31496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40B557A-CD81-141B-7694-860B29A5583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18" r="44357"/>
          <a:stretch/>
        </p:blipFill>
        <p:spPr>
          <a:xfrm rot="5400000">
            <a:off x="486793" y="-486793"/>
            <a:ext cx="2543337" cy="351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691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223812-2D26-CF3C-7449-429AB25AE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4308"/>
            <a:ext cx="4826630" cy="1325563"/>
          </a:xfrm>
        </p:spPr>
        <p:txBody>
          <a:bodyPr anchor="ctr">
            <a:normAutofit/>
          </a:bodyPr>
          <a:lstStyle/>
          <a:p>
            <a:r>
              <a:rPr lang="ru-RU" dirty="0">
                <a:latin typeface="Helvetica"/>
                <a:cs typeface="Helvetica"/>
              </a:rPr>
              <a:t>Бизнес-модель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319DFBB0-D1B9-3859-3878-7C474C7724DB}"/>
              </a:ext>
            </a:extLst>
          </p:cNvPr>
          <p:cNvCxnSpPr>
            <a:cxnSpLocks/>
          </p:cNvCxnSpPr>
          <p:nvPr/>
        </p:nvCxnSpPr>
        <p:spPr>
          <a:xfrm>
            <a:off x="0" y="1457709"/>
            <a:ext cx="11353800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F7AFE9A-C42E-B075-8886-A392CDF27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z="4400" smtClean="0">
                <a:solidFill>
                  <a:schemeClr val="tx1"/>
                </a:solidFill>
                <a:latin typeface="Garamond" panose="02020404030301010803" pitchFamily="18" charset="0"/>
              </a:rPr>
              <a:t>10</a:t>
            </a:fld>
            <a:endParaRPr lang="ru-RU" sz="44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22F66B8-52E0-A686-F6B7-E0010E1A258C}"/>
              </a:ext>
            </a:extLst>
          </p:cNvPr>
          <p:cNvSpPr/>
          <p:nvPr/>
        </p:nvSpPr>
        <p:spPr>
          <a:xfrm>
            <a:off x="1159398" y="3200135"/>
            <a:ext cx="4936602" cy="1927185"/>
          </a:xfrm>
          <a:prstGeom prst="rect">
            <a:avLst/>
          </a:prstGeom>
          <a:solidFill>
            <a:srgbClr val="7030A0"/>
          </a:solidFill>
          <a:ln w="34925">
            <a:solidFill>
              <a:srgbClr val="7030A0"/>
            </a:solidFill>
            <a:headEnd type="none" w="med" len="med"/>
            <a:tailEnd type="none" w="med" len="med"/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4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Здесь могла бы быть ваша реклама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D4DB381-6FF5-DB0C-E889-1326F3E2F6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4916" y="2702424"/>
            <a:ext cx="2922608" cy="292260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2F25538-FC1C-B886-C0FE-B4C321F198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18" r="44357"/>
          <a:stretch/>
        </p:blipFill>
        <p:spPr>
          <a:xfrm rot="5400000">
            <a:off x="9161870" y="-486793"/>
            <a:ext cx="2543337" cy="3516923"/>
          </a:xfrm>
          <a:prstGeom prst="rect">
            <a:avLst/>
          </a:prstGeom>
          <a:scene3d>
            <a:camera prst="orthographicFront">
              <a:rot lat="21599968" lon="10799999" rev="10799999"/>
            </a:camera>
            <a:lightRig rig="threePt" dir="t"/>
          </a:scene3d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8897353-10FA-2DB0-F584-48AC85037AF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62" t="2702" r="11102" b="74006"/>
          <a:stretch/>
        </p:blipFill>
        <p:spPr>
          <a:xfrm rot="10800000">
            <a:off x="0" y="5260695"/>
            <a:ext cx="1624314" cy="1597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859422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223812-2D26-CF3C-7449-429AB25AE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4308"/>
            <a:ext cx="4826630" cy="1325563"/>
          </a:xfrm>
        </p:spPr>
        <p:txBody>
          <a:bodyPr anchor="ctr">
            <a:normAutofit/>
          </a:bodyPr>
          <a:lstStyle/>
          <a:p>
            <a:r>
              <a:rPr lang="ru-RU" dirty="0">
                <a:latin typeface="Helvetica"/>
                <a:cs typeface="Helvetica"/>
              </a:rPr>
              <a:t>План развития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319DFBB0-D1B9-3859-3878-7C474C7724DB}"/>
              </a:ext>
            </a:extLst>
          </p:cNvPr>
          <p:cNvCxnSpPr>
            <a:cxnSpLocks/>
          </p:cNvCxnSpPr>
          <p:nvPr/>
        </p:nvCxnSpPr>
        <p:spPr>
          <a:xfrm>
            <a:off x="0" y="1457709"/>
            <a:ext cx="12192000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F7AFE9A-C42E-B075-8886-A392CDF27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z="4400" smtClean="0">
                <a:solidFill>
                  <a:schemeClr val="tx1"/>
                </a:solidFill>
                <a:latin typeface="Garamond" panose="02020404030301010803" pitchFamily="18" charset="0"/>
              </a:rPr>
              <a:t>11</a:t>
            </a:fld>
            <a:endParaRPr lang="ru-RU" sz="44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168255-722D-97C2-B492-EE5F9B4EB7E0}"/>
              </a:ext>
            </a:extLst>
          </p:cNvPr>
          <p:cNvSpPr txBox="1"/>
          <p:nvPr/>
        </p:nvSpPr>
        <p:spPr>
          <a:xfrm>
            <a:off x="1001336" y="2073757"/>
            <a:ext cx="10189328" cy="27104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3200" spc="15" dirty="0">
                <a:solidFill>
                  <a:srgbClr val="202124"/>
                </a:solidFill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Подбор рецепта по имеющимся ингредиентам;</a:t>
            </a:r>
            <a:endParaRPr lang="ru-RU" sz="3200" dirty="0">
              <a:effectLst/>
              <a:latin typeface="Garamond" panose="020204040303010108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3200" spc="15" dirty="0">
                <a:solidFill>
                  <a:srgbClr val="202124"/>
                </a:solidFill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Доставка ингредиентов;</a:t>
            </a:r>
            <a:endParaRPr lang="ru-RU" sz="3200" dirty="0">
              <a:effectLst/>
              <a:latin typeface="Garamond" panose="020204040303010108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3200" spc="15" dirty="0">
                <a:solidFill>
                  <a:srgbClr val="202124"/>
                </a:solidFill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Расчёт приблизительной стоимости продуктов;</a:t>
            </a:r>
            <a:endParaRPr lang="ru-RU" sz="3200" dirty="0">
              <a:effectLst/>
              <a:latin typeface="Garamond" panose="020204040303010108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3200" spc="15" dirty="0">
                <a:solidFill>
                  <a:srgbClr val="202124"/>
                </a:solidFill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Функция замены ингредиента;</a:t>
            </a:r>
            <a:endParaRPr lang="ru-RU" sz="3200" dirty="0">
              <a:effectLst/>
              <a:latin typeface="Garamond" panose="020204040303010108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sz="3200" spc="15" dirty="0">
                <a:solidFill>
                  <a:srgbClr val="202124"/>
                </a:solidFill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Составление рациона по заданному количеству калорий.</a:t>
            </a:r>
            <a:endParaRPr lang="ru-RU" sz="3200" dirty="0">
              <a:effectLst/>
              <a:latin typeface="Garamond" panose="020204040303010108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037CD62-2297-5E83-1095-5E8C4A4EE8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18" r="44357"/>
          <a:stretch/>
        </p:blipFill>
        <p:spPr>
          <a:xfrm rot="16200000">
            <a:off x="486793" y="3827870"/>
            <a:ext cx="2543337" cy="3516923"/>
          </a:xfrm>
          <a:prstGeom prst="rect">
            <a:avLst/>
          </a:prstGeom>
          <a:scene3d>
            <a:camera prst="orthographicFront">
              <a:rot lat="21599991" lon="10799999" rev="10799999"/>
            </a:camera>
            <a:lightRig rig="threePt" dir="t"/>
          </a:scene3d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F21EB79-9B45-0F85-2F74-B5D3A26464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26" r="11102" b="74008"/>
          <a:stretch/>
        </p:blipFill>
        <p:spPr>
          <a:xfrm>
            <a:off x="9656439" y="0"/>
            <a:ext cx="2535561" cy="178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77620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ACCC6703-682F-F27B-F739-3053EEEB994B}"/>
              </a:ext>
            </a:extLst>
          </p:cNvPr>
          <p:cNvCxnSpPr>
            <a:cxnSpLocks/>
          </p:cNvCxnSpPr>
          <p:nvPr/>
        </p:nvCxnSpPr>
        <p:spPr>
          <a:xfrm>
            <a:off x="0" y="3364883"/>
            <a:ext cx="12344400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139A39-B9D3-DFF5-A01D-0EC699F49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27490" y="542804"/>
            <a:ext cx="8425133" cy="2387600"/>
          </a:xfrm>
        </p:spPr>
        <p:txBody>
          <a:bodyPr>
            <a:normAutofit fontScale="90000"/>
          </a:bodyPr>
          <a:lstStyle/>
          <a:p>
            <a:pPr algn="r"/>
            <a:r>
              <a:rPr lang="ru-RU" dirty="0">
                <a:latin typeface="Helvetica" panose="020B0604020202020204" pitchFamily="34" charset="0"/>
                <a:cs typeface="Helvetica" panose="020B0604020202020204" pitchFamily="34" charset="0"/>
              </a:rPr>
              <a:t>Мобильное приложение для обмена кулинарными рецептами «</a:t>
            </a:r>
            <a:r>
              <a:rPr lang="en-US" dirty="0" err="1">
                <a:latin typeface="Helvetica" panose="020B0604020202020204" pitchFamily="34" charset="0"/>
                <a:cs typeface="Helvetica" panose="020B0604020202020204" pitchFamily="34" charset="0"/>
              </a:rPr>
              <a:t>YumYard</a:t>
            </a:r>
            <a:r>
              <a:rPr lang="ru-RU" dirty="0">
                <a:latin typeface="Helvetica" panose="020B0604020202020204" pitchFamily="34" charset="0"/>
                <a:cs typeface="Helvetica" panose="020B0604020202020204" pitchFamily="34" charset="0"/>
              </a:rPr>
              <a:t>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7BC2AA3-7C37-8305-D72C-12B9D8A9A6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1087" y="3585460"/>
            <a:ext cx="7541316" cy="2959848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Garamond" panose="02020404030301010803" pitchFamily="18" charset="0"/>
              </a:rPr>
              <a:t>Команда:            </a:t>
            </a:r>
            <a:r>
              <a:rPr lang="en-US" sz="4000" dirty="0">
                <a:latin typeface="Garamond" panose="02020404030301010803" pitchFamily="18" charset="0"/>
              </a:rPr>
              <a:t>Telegram</a:t>
            </a:r>
            <a:r>
              <a:rPr lang="ru-RU" sz="4000" dirty="0">
                <a:latin typeface="Garamond" panose="02020404030301010803" pitchFamily="18" charset="0"/>
              </a:rPr>
              <a:t>:	</a:t>
            </a:r>
          </a:p>
          <a:p>
            <a:pPr algn="l"/>
            <a:r>
              <a:rPr lang="ru-RU" sz="4000" dirty="0">
                <a:latin typeface="Garamond" panose="02020404030301010803" pitchFamily="18" charset="0"/>
              </a:rPr>
              <a:t>Пальчикова А. С.</a:t>
            </a:r>
            <a:r>
              <a:rPr lang="en-US" sz="4000" dirty="0">
                <a:latin typeface="Garamond" panose="02020404030301010803" pitchFamily="18" charset="0"/>
              </a:rPr>
              <a:t>	</a:t>
            </a:r>
            <a:r>
              <a:rPr lang="ru-RU" sz="4000" dirty="0">
                <a:latin typeface="Garamond" panose="02020404030301010803" pitchFamily="18" charset="0"/>
              </a:rPr>
              <a:t>  </a:t>
            </a:r>
            <a:r>
              <a:rPr lang="en-US" sz="4000" dirty="0">
                <a:latin typeface="Garamond" panose="02020404030301010803" pitchFamily="18" charset="0"/>
              </a:rPr>
              <a:t>@oneKITSUNE</a:t>
            </a:r>
            <a:br>
              <a:rPr lang="ru-RU" sz="4000" dirty="0">
                <a:latin typeface="Garamond" panose="02020404030301010803" pitchFamily="18" charset="0"/>
              </a:rPr>
            </a:br>
            <a:r>
              <a:rPr lang="ru-RU" sz="4000" dirty="0" err="1">
                <a:latin typeface="Garamond" panose="02020404030301010803" pitchFamily="18" charset="0"/>
              </a:rPr>
              <a:t>Терёшкин</a:t>
            </a:r>
            <a:r>
              <a:rPr lang="ru-RU" sz="4000" dirty="0">
                <a:latin typeface="Garamond" panose="02020404030301010803" pitchFamily="18" charset="0"/>
              </a:rPr>
              <a:t> Е. А.</a:t>
            </a:r>
            <a:r>
              <a:rPr lang="en-US" sz="4000" dirty="0">
                <a:latin typeface="Garamond" panose="02020404030301010803" pitchFamily="18" charset="0"/>
              </a:rPr>
              <a:t>	</a:t>
            </a:r>
            <a:r>
              <a:rPr lang="ru-RU" sz="4000" dirty="0">
                <a:latin typeface="Garamond" panose="02020404030301010803" pitchFamily="18" charset="0"/>
              </a:rPr>
              <a:t>  </a:t>
            </a:r>
            <a:r>
              <a:rPr lang="en-US" sz="4000" dirty="0">
                <a:latin typeface="Garamond" panose="02020404030301010803" pitchFamily="18" charset="0"/>
              </a:rPr>
              <a:t>@ldddde57</a:t>
            </a:r>
            <a:br>
              <a:rPr lang="ru-RU" sz="4000" dirty="0">
                <a:latin typeface="Garamond" panose="02020404030301010803" pitchFamily="18" charset="0"/>
              </a:rPr>
            </a:br>
            <a:r>
              <a:rPr lang="ru-RU" sz="4000" dirty="0">
                <a:latin typeface="Garamond" panose="02020404030301010803" pitchFamily="18" charset="0"/>
              </a:rPr>
              <a:t>Симонов В. Д.	  </a:t>
            </a:r>
            <a:r>
              <a:rPr lang="en-US" sz="4000" dirty="0">
                <a:latin typeface="Garamond" panose="02020404030301010803" pitchFamily="18" charset="0"/>
              </a:rPr>
              <a:t>@vadimsssq</a:t>
            </a:r>
            <a:endParaRPr lang="ru-RU" sz="4000" dirty="0">
              <a:latin typeface="Garamond" panose="02020404030301010803" pitchFamily="18" charset="0"/>
            </a:endParaRP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5356D26D-D364-FE94-7494-A15BA99B14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0D6B2AE-A234-011B-DE16-E485FC4F3FE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239" y="3473207"/>
            <a:ext cx="3149600" cy="31496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7222224-EC58-5607-46AB-747DEE0651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18" r="44357"/>
          <a:stretch/>
        </p:blipFill>
        <p:spPr>
          <a:xfrm>
            <a:off x="0" y="0"/>
            <a:ext cx="2543337" cy="3516923"/>
          </a:xfrm>
          <a:prstGeom prst="rect">
            <a:avLst/>
          </a:prstGeom>
          <a:scene3d>
            <a:camera prst="orthographicFront">
              <a:rot lat="21599991" lon="10799999" rev="10799999"/>
            </a:camera>
            <a:lightRig rig="threePt" dir="t"/>
          </a:scene3d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50D74D6-A7A4-A7B3-88C8-090315D5915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26" t="3422" r="11102" b="74008"/>
          <a:stretch/>
        </p:blipFill>
        <p:spPr>
          <a:xfrm rot="10800000">
            <a:off x="0" y="5310137"/>
            <a:ext cx="2535561" cy="154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90183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7C14CE44-4E39-E066-C35E-2D336D2ECAD8}"/>
              </a:ext>
            </a:extLst>
          </p:cNvPr>
          <p:cNvCxnSpPr>
            <a:cxnSpLocks/>
          </p:cNvCxnSpPr>
          <p:nvPr/>
        </p:nvCxnSpPr>
        <p:spPr>
          <a:xfrm>
            <a:off x="0" y="1429785"/>
            <a:ext cx="12192000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57B1EA17-AFB7-31B3-EACB-583660BD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2215"/>
            <a:ext cx="4871250" cy="1099801"/>
          </a:xfrm>
        </p:spPr>
        <p:txBody>
          <a:bodyPr anchor="ctr">
            <a:normAutofit/>
          </a:bodyPr>
          <a:lstStyle/>
          <a:p>
            <a:r>
              <a:rPr lang="ru-RU" dirty="0">
                <a:latin typeface="Helvetica"/>
                <a:cs typeface="Poppins"/>
              </a:rPr>
              <a:t>О нашей команде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2A45264-258F-5F50-DE5B-C23404459A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26" r="-33426" b="74008"/>
          <a:stretch/>
        </p:blipFill>
        <p:spPr>
          <a:xfrm>
            <a:off x="9157503" y="-5555"/>
            <a:ext cx="4570857" cy="1782501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CB1F174E-3FD3-3566-1048-E69C929759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18" r="44357"/>
          <a:stretch/>
        </p:blipFill>
        <p:spPr>
          <a:xfrm>
            <a:off x="-5090" y="3359804"/>
            <a:ext cx="2543337" cy="3516923"/>
          </a:xfrm>
          <a:prstGeom prst="rect">
            <a:avLst/>
          </a:prstGeom>
        </p:spPr>
      </p:pic>
      <p:sp>
        <p:nvSpPr>
          <p:cNvPr id="23" name="Номер слайда 22">
            <a:extLst>
              <a:ext uri="{FF2B5EF4-FFF2-40B4-BE49-F238E27FC236}">
                <a16:creationId xmlns:a16="http://schemas.microsoft.com/office/drawing/2014/main" id="{FAEC4F4D-7FF6-85F8-3A55-EB5D5092C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z="4400" smtClean="0">
                <a:solidFill>
                  <a:schemeClr val="tx1"/>
                </a:solidFill>
                <a:latin typeface="Garamond" panose="02020404030301010803" pitchFamily="18" charset="0"/>
              </a:rPr>
              <a:t>2</a:t>
            </a:fld>
            <a:endParaRPr lang="ru-RU" sz="44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EB9297F-2A09-9A59-248E-86C795886DD8}"/>
              </a:ext>
            </a:extLst>
          </p:cNvPr>
          <p:cNvSpPr txBox="1"/>
          <p:nvPr/>
        </p:nvSpPr>
        <p:spPr>
          <a:xfrm>
            <a:off x="1495567" y="2520462"/>
            <a:ext cx="9353266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latin typeface="Garamond" panose="02020404030301010803" pitchFamily="18" charset="0"/>
              </a:rPr>
              <a:t>Мы студенты 3 курса 1 группы 5 команда.</a:t>
            </a:r>
          </a:p>
          <a:p>
            <a:r>
              <a:rPr lang="ru-RU" sz="3200" dirty="0">
                <a:latin typeface="Garamond" panose="02020404030301010803" pitchFamily="18" charset="0"/>
              </a:rPr>
              <a:t>Пальчикова Анастасия – Team </a:t>
            </a:r>
            <a:r>
              <a:rPr lang="ru-RU" sz="3200" dirty="0" err="1">
                <a:latin typeface="Garamond" panose="02020404030301010803" pitchFamily="18" charset="0"/>
              </a:rPr>
              <a:t>Lead</a:t>
            </a:r>
            <a:r>
              <a:rPr lang="ru-RU" sz="3200" dirty="0">
                <a:latin typeface="Garamond" panose="02020404030301010803" pitchFamily="18" charset="0"/>
              </a:rPr>
              <a:t>, Бизнес аналитик;</a:t>
            </a:r>
          </a:p>
          <a:p>
            <a:r>
              <a:rPr lang="ru-RU" sz="3200" dirty="0" err="1">
                <a:latin typeface="Garamond" panose="02020404030301010803" pitchFamily="18" charset="0"/>
              </a:rPr>
              <a:t>Терёшкин</a:t>
            </a:r>
            <a:r>
              <a:rPr lang="ru-RU" sz="3200" dirty="0">
                <a:latin typeface="Garamond" panose="02020404030301010803" pitchFamily="18" charset="0"/>
              </a:rPr>
              <a:t> Егор – Front-</a:t>
            </a:r>
            <a:r>
              <a:rPr lang="ru-RU" sz="3200" dirty="0" err="1">
                <a:latin typeface="Garamond" panose="02020404030301010803" pitchFamily="18" charset="0"/>
              </a:rPr>
              <a:t>end</a:t>
            </a:r>
            <a:r>
              <a:rPr lang="ru-RU" sz="3200" dirty="0">
                <a:latin typeface="Garamond" panose="02020404030301010803" pitchFamily="18" charset="0"/>
              </a:rPr>
              <a:t> разработчик;</a:t>
            </a:r>
          </a:p>
          <a:p>
            <a:r>
              <a:rPr lang="ru-RU" sz="3200" dirty="0">
                <a:latin typeface="Garamond" panose="02020404030301010803" pitchFamily="18" charset="0"/>
              </a:rPr>
              <a:t>Симонов Вадим – Back-</a:t>
            </a:r>
            <a:r>
              <a:rPr lang="ru-RU" sz="3200" dirty="0" err="1">
                <a:latin typeface="Garamond" panose="02020404030301010803" pitchFamily="18" charset="0"/>
              </a:rPr>
              <a:t>end</a:t>
            </a:r>
            <a:r>
              <a:rPr lang="ru-RU" sz="3200" dirty="0">
                <a:latin typeface="Garamond" panose="02020404030301010803" pitchFamily="18" charset="0"/>
              </a:rPr>
              <a:t> разработчик.</a:t>
            </a:r>
          </a:p>
        </p:txBody>
      </p:sp>
    </p:spTree>
    <p:extLst>
      <p:ext uri="{BB962C8B-B14F-4D97-AF65-F5344CB8AC3E}">
        <p14:creationId xmlns:p14="http://schemas.microsoft.com/office/powerpoint/2010/main" val="40759072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D86DCAE2-4AB5-FEC1-CF9C-92454F89D082}"/>
              </a:ext>
            </a:extLst>
          </p:cNvPr>
          <p:cNvCxnSpPr>
            <a:cxnSpLocks/>
          </p:cNvCxnSpPr>
          <p:nvPr/>
        </p:nvCxnSpPr>
        <p:spPr>
          <a:xfrm>
            <a:off x="0" y="1347557"/>
            <a:ext cx="11426847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121AC-B3BE-E290-2A3C-31C64668A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85054"/>
            <a:ext cx="5584785" cy="1325563"/>
          </a:xfrm>
        </p:spPr>
        <p:txBody>
          <a:bodyPr/>
          <a:lstStyle/>
          <a:p>
            <a:pPr algn="ctr"/>
            <a:r>
              <a:rPr lang="ru-RU" dirty="0">
                <a:latin typeface="Helvetica"/>
                <a:cs typeface="Helvetica"/>
              </a:rPr>
              <a:t>Описание проблемы</a:t>
            </a:r>
            <a:endParaRPr lang="ru-RU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D557D6D-9907-3263-0F7C-4C7995EDF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z="4400" smtClean="0">
                <a:solidFill>
                  <a:schemeClr val="tx1"/>
                </a:solidFill>
                <a:latin typeface="Garamond" panose="02020404030301010803" pitchFamily="18" charset="0"/>
              </a:rPr>
              <a:t>3</a:t>
            </a:fld>
            <a:endParaRPr lang="ru-RU" sz="44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9767F08-1BAA-115C-68C0-4F3781D76D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97" t="24543" r="51583" b="5626"/>
          <a:stretch/>
        </p:blipFill>
        <p:spPr>
          <a:xfrm>
            <a:off x="0" y="2075779"/>
            <a:ext cx="4820855" cy="478222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B6CF781-E971-4898-D72F-053F89AF8D53}"/>
              </a:ext>
            </a:extLst>
          </p:cNvPr>
          <p:cNvSpPr txBox="1"/>
          <p:nvPr/>
        </p:nvSpPr>
        <p:spPr>
          <a:xfrm>
            <a:off x="0" y="1752612"/>
            <a:ext cx="57134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latin typeface="Garamond" panose="02020404030301010803" pitchFamily="18" charset="0"/>
              </a:rPr>
              <a:t>Как часто вы готовите дома?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FEC93F-23DD-4E59-3576-CE8E47AAF6F2}"/>
              </a:ext>
            </a:extLst>
          </p:cNvPr>
          <p:cNvSpPr txBox="1"/>
          <p:nvPr/>
        </p:nvSpPr>
        <p:spPr>
          <a:xfrm>
            <a:off x="5747476" y="3295681"/>
            <a:ext cx="572624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latin typeface="Garamond" panose="02020404030301010803" pitchFamily="18" charset="0"/>
              </a:rPr>
              <a:t>	Ежедневно</a:t>
            </a:r>
          </a:p>
          <a:p>
            <a:r>
              <a:rPr lang="ru-RU" sz="3600" dirty="0">
                <a:latin typeface="Garamond" panose="02020404030301010803" pitchFamily="18" charset="0"/>
              </a:rPr>
              <a:t>	Несколько раз в неделю</a:t>
            </a:r>
          </a:p>
          <a:p>
            <a:r>
              <a:rPr lang="ru-RU" sz="3600" dirty="0">
                <a:latin typeface="Garamond" panose="02020404030301010803" pitchFamily="18" charset="0"/>
              </a:rPr>
              <a:t>	Несколько раз в месяц</a:t>
            </a:r>
          </a:p>
          <a:p>
            <a:r>
              <a:rPr lang="ru-RU" sz="3600" dirty="0">
                <a:latin typeface="Garamond" panose="02020404030301010803" pitchFamily="18" charset="0"/>
              </a:rPr>
              <a:t>	Я не готовлю</a:t>
            </a:r>
          </a:p>
        </p:txBody>
      </p:sp>
      <p:sp>
        <p:nvSpPr>
          <p:cNvPr id="21" name="Блок-схема: узел 20">
            <a:extLst>
              <a:ext uri="{FF2B5EF4-FFF2-40B4-BE49-F238E27FC236}">
                <a16:creationId xmlns:a16="http://schemas.microsoft.com/office/drawing/2014/main" id="{1573C496-CEAE-229A-5B5B-6D7DDDBB8E1E}"/>
              </a:ext>
            </a:extLst>
          </p:cNvPr>
          <p:cNvSpPr/>
          <p:nvPr/>
        </p:nvSpPr>
        <p:spPr>
          <a:xfrm>
            <a:off x="6344248" y="3491858"/>
            <a:ext cx="272000" cy="272000"/>
          </a:xfrm>
          <a:prstGeom prst="flowChartConnector">
            <a:avLst/>
          </a:prstGeom>
          <a:solidFill>
            <a:srgbClr val="3266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2" name="Блок-схема: узел 21">
            <a:extLst>
              <a:ext uri="{FF2B5EF4-FFF2-40B4-BE49-F238E27FC236}">
                <a16:creationId xmlns:a16="http://schemas.microsoft.com/office/drawing/2014/main" id="{2C3A80A9-5BBE-433E-31B5-326C0F0DE0BC}"/>
              </a:ext>
            </a:extLst>
          </p:cNvPr>
          <p:cNvSpPr/>
          <p:nvPr/>
        </p:nvSpPr>
        <p:spPr>
          <a:xfrm>
            <a:off x="6344248" y="4051374"/>
            <a:ext cx="272000" cy="272000"/>
          </a:xfrm>
          <a:prstGeom prst="flowChartConnector">
            <a:avLst/>
          </a:prstGeom>
          <a:solidFill>
            <a:srgbClr val="DC38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3" name="Блок-схема: узел 22">
            <a:extLst>
              <a:ext uri="{FF2B5EF4-FFF2-40B4-BE49-F238E27FC236}">
                <a16:creationId xmlns:a16="http://schemas.microsoft.com/office/drawing/2014/main" id="{A4EFE481-8355-42A1-3C28-960D1837E5D8}"/>
              </a:ext>
            </a:extLst>
          </p:cNvPr>
          <p:cNvSpPr/>
          <p:nvPr/>
        </p:nvSpPr>
        <p:spPr>
          <a:xfrm>
            <a:off x="6344248" y="4610890"/>
            <a:ext cx="272000" cy="272000"/>
          </a:xfrm>
          <a:prstGeom prst="flowChartConnector">
            <a:avLst/>
          </a:prstGeom>
          <a:solidFill>
            <a:srgbClr val="FE990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4" name="Блок-схема: узел 23">
            <a:extLst>
              <a:ext uri="{FF2B5EF4-FFF2-40B4-BE49-F238E27FC236}">
                <a16:creationId xmlns:a16="http://schemas.microsoft.com/office/drawing/2014/main" id="{A181B085-AB28-72E0-A259-1A2F650C9692}"/>
              </a:ext>
            </a:extLst>
          </p:cNvPr>
          <p:cNvSpPr/>
          <p:nvPr/>
        </p:nvSpPr>
        <p:spPr>
          <a:xfrm>
            <a:off x="6344248" y="5170406"/>
            <a:ext cx="272000" cy="272000"/>
          </a:xfrm>
          <a:prstGeom prst="flowChartConnector">
            <a:avLst/>
          </a:prstGeom>
          <a:solidFill>
            <a:srgbClr val="1096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EFB17885-F5F1-E298-72B5-F6291A61EF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18" r="44357"/>
          <a:stretch/>
        </p:blipFill>
        <p:spPr>
          <a:xfrm rot="5400000">
            <a:off x="9161870" y="-486793"/>
            <a:ext cx="2543337" cy="3516923"/>
          </a:xfrm>
          <a:prstGeom prst="rect">
            <a:avLst/>
          </a:prstGeom>
          <a:scene3d>
            <a:camera prst="orthographicFront">
              <a:rot lat="21599968" lon="10799999" rev="10799999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99030531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3F0797-7154-4752-6BFA-AD0FBA8F5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054"/>
            <a:ext cx="568317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34" charset="0"/>
                <a:ea typeface="Calibri Light"/>
                <a:cs typeface="Helvetica" panose="020B0604020202020204" pitchFamily="34" charset="0"/>
              </a:rPr>
              <a:t>Описание проблемы</a:t>
            </a:r>
            <a:endParaRPr lang="ru-RU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6CEADF5B-C1B2-DA6E-7633-C491B0FFBE0E}"/>
              </a:ext>
            </a:extLst>
          </p:cNvPr>
          <p:cNvCxnSpPr>
            <a:cxnSpLocks/>
          </p:cNvCxnSpPr>
          <p:nvPr/>
        </p:nvCxnSpPr>
        <p:spPr>
          <a:xfrm>
            <a:off x="0" y="1442147"/>
            <a:ext cx="12192000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D95E682-0BFC-539D-97AD-4E6EB85A3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z="4400" smtClean="0">
                <a:solidFill>
                  <a:schemeClr val="tx1"/>
                </a:solidFill>
                <a:latin typeface="Garamond" panose="02020404030301010803" pitchFamily="18" charset="0"/>
              </a:rPr>
              <a:t>4</a:t>
            </a:fld>
            <a:endParaRPr lang="ru-RU" sz="44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graphicFrame>
        <p:nvGraphicFramePr>
          <p:cNvPr id="15" name="Диаграмма 14">
            <a:extLst>
              <a:ext uri="{FF2B5EF4-FFF2-40B4-BE49-F238E27FC236}">
                <a16:creationId xmlns:a16="http://schemas.microsoft.com/office/drawing/2014/main" id="{BF90B2F4-6ABE-F3F6-AFDB-ED086CEF2D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3885411"/>
              </p:ext>
            </p:extLst>
          </p:nvPr>
        </p:nvGraphicFramePr>
        <p:xfrm>
          <a:off x="295310" y="1669168"/>
          <a:ext cx="10494610" cy="50581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C4F18667-2E51-F734-F7C5-B4E7848E0B35}"/>
              </a:ext>
            </a:extLst>
          </p:cNvPr>
          <p:cNvSpPr txBox="1"/>
          <p:nvPr/>
        </p:nvSpPr>
        <p:spPr>
          <a:xfrm>
            <a:off x="5542615" y="1543126"/>
            <a:ext cx="527420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500" dirty="0">
                <a:latin typeface="Garamond" panose="02020404030301010803" pitchFamily="18" charset="0"/>
              </a:rPr>
              <a:t>Где вы обычно ищете новые рецепты?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C7BF60A0-7561-8C17-F70C-90CB0F0DC3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26" r="-33426" b="74008"/>
          <a:stretch/>
        </p:blipFill>
        <p:spPr>
          <a:xfrm>
            <a:off x="9157503" y="-5555"/>
            <a:ext cx="4570857" cy="178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8209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1EE198A8-D89A-D0E0-EB67-8EE1F72CF537}"/>
              </a:ext>
            </a:extLst>
          </p:cNvPr>
          <p:cNvCxnSpPr>
            <a:cxnSpLocks/>
          </p:cNvCxnSpPr>
          <p:nvPr/>
        </p:nvCxnSpPr>
        <p:spPr>
          <a:xfrm>
            <a:off x="0" y="1436797"/>
            <a:ext cx="12192000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E10216-413E-4465-70E9-FD38D4878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7900"/>
            <a:ext cx="6454721" cy="1325563"/>
          </a:xfrm>
        </p:spPr>
        <p:txBody>
          <a:bodyPr/>
          <a:lstStyle/>
          <a:p>
            <a:pPr algn="ctr"/>
            <a:r>
              <a:rPr lang="ru-RU" dirty="0">
                <a:latin typeface="Helvetica"/>
                <a:cs typeface="Helvetica"/>
              </a:rPr>
              <a:t>Целевая аудитория</a:t>
            </a:r>
            <a:endParaRPr lang="ru-RU" dirty="0">
              <a:ea typeface="Calibri Light" panose="020F0302020204030204"/>
              <a:cs typeface="Calibri Light" panose="020F0302020204030204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D4D8CB2-2EE7-B581-082C-30B2D30B8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z="4400" smtClean="0">
                <a:solidFill>
                  <a:schemeClr val="tx1"/>
                </a:solidFill>
                <a:latin typeface="Garamond" panose="02020404030301010803" pitchFamily="18" charset="0"/>
              </a:rPr>
              <a:t>5</a:t>
            </a:fld>
            <a:endParaRPr lang="ru-RU" sz="44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graphicFrame>
        <p:nvGraphicFramePr>
          <p:cNvPr id="7" name="Диаграмма 6">
            <a:extLst>
              <a:ext uri="{FF2B5EF4-FFF2-40B4-BE49-F238E27FC236}">
                <a16:creationId xmlns:a16="http://schemas.microsoft.com/office/drawing/2014/main" id="{07844019-E290-D808-060B-A9796818E5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86285399"/>
              </p:ext>
            </p:extLst>
          </p:nvPr>
        </p:nvGraphicFramePr>
        <p:xfrm>
          <a:off x="373466" y="1383463"/>
          <a:ext cx="10518311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A53B7F7-7B23-8F7E-321A-D6CFC1E57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26" r="11102" b="74008"/>
          <a:stretch/>
        </p:blipFill>
        <p:spPr>
          <a:xfrm>
            <a:off x="9656439" y="0"/>
            <a:ext cx="2535561" cy="178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08453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1EE198A8-D89A-D0E0-EB67-8EE1F72CF537}"/>
              </a:ext>
            </a:extLst>
          </p:cNvPr>
          <p:cNvCxnSpPr>
            <a:cxnSpLocks/>
          </p:cNvCxnSpPr>
          <p:nvPr/>
        </p:nvCxnSpPr>
        <p:spPr>
          <a:xfrm>
            <a:off x="0" y="1436797"/>
            <a:ext cx="11406851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E10216-413E-4465-70E9-FD38D4878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7900"/>
            <a:ext cx="6454721" cy="1325563"/>
          </a:xfrm>
        </p:spPr>
        <p:txBody>
          <a:bodyPr/>
          <a:lstStyle/>
          <a:p>
            <a:pPr algn="ctr"/>
            <a:r>
              <a:rPr lang="ru-RU" dirty="0">
                <a:latin typeface="Helvetica"/>
                <a:cs typeface="Helvetica"/>
              </a:rPr>
              <a:t>Предлагаемое решение</a:t>
            </a:r>
            <a:endParaRPr lang="ru-RU" dirty="0">
              <a:ea typeface="Calibri Light" panose="020F0302020204030204"/>
              <a:cs typeface="Calibri Light" panose="020F0302020204030204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D4D8CB2-2EE7-B581-082C-30B2D30B8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z="4400" smtClean="0">
                <a:solidFill>
                  <a:schemeClr val="tx1"/>
                </a:solidFill>
                <a:latin typeface="Garamond" panose="02020404030301010803" pitchFamily="18" charset="0"/>
              </a:rPr>
              <a:t>6</a:t>
            </a:fld>
            <a:endParaRPr lang="ru-RU" sz="44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0E7A84-2F31-3B7B-22DB-EAC6063BD9D6}"/>
              </a:ext>
            </a:extLst>
          </p:cNvPr>
          <p:cNvSpPr txBox="1"/>
          <p:nvPr/>
        </p:nvSpPr>
        <p:spPr>
          <a:xfrm>
            <a:off x="2142033" y="2126859"/>
            <a:ext cx="7907934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latin typeface="Garamond" panose="02020404030301010803" pitchFamily="18" charset="0"/>
              </a:rPr>
              <a:t>Подписка на авторов;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latin typeface="Garamond" panose="02020404030301010803" pitchFamily="18" charset="0"/>
              </a:rPr>
              <a:t>Просмотр списка всех рецептов;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latin typeface="Garamond" panose="02020404030301010803" pitchFamily="18" charset="0"/>
              </a:rPr>
              <a:t>Увидеть рейтинг рецепта;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latin typeface="Garamond" panose="02020404030301010803" pitchFamily="18" charset="0"/>
              </a:rPr>
              <a:t>Осуществить поиск рецептов;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latin typeface="Garamond" panose="02020404030301010803" pitchFamily="18" charset="0"/>
              </a:rPr>
              <a:t>Выкладывать публикации;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latin typeface="Garamond" panose="02020404030301010803" pitchFamily="18" charset="0"/>
              </a:rPr>
              <a:t>Добавлять, менять или удалять рецепты;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>
                <a:latin typeface="Garamond" panose="02020404030301010803" pitchFamily="18" charset="0"/>
              </a:rPr>
              <a:t>Оценивать рецепты других пользователей.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E6F8FF7-0579-F2BD-3168-3B5AF14654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18" r="44357"/>
          <a:stretch/>
        </p:blipFill>
        <p:spPr>
          <a:xfrm rot="16200000">
            <a:off x="486793" y="3827870"/>
            <a:ext cx="2543337" cy="3516923"/>
          </a:xfrm>
          <a:prstGeom prst="rect">
            <a:avLst/>
          </a:prstGeom>
          <a:scene3d>
            <a:camera prst="orthographicFront">
              <a:rot lat="21599968" lon="10799999" rev="10799999"/>
            </a:camera>
            <a:lightRig rig="threePt" dir="t"/>
          </a:scene3d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810E331-C5E5-20EC-BFEF-C12F497986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18" r="44357"/>
          <a:stretch/>
        </p:blipFill>
        <p:spPr>
          <a:xfrm rot="5400000">
            <a:off x="9161870" y="-486793"/>
            <a:ext cx="2543337" cy="3516923"/>
          </a:xfrm>
          <a:prstGeom prst="rect">
            <a:avLst/>
          </a:prstGeom>
          <a:scene3d>
            <a:camera prst="orthographicFront">
              <a:rot lat="21599968" lon="10799999" rev="10799999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97787915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7705F103-7424-80F6-12D2-81F7B0BD14E6}"/>
              </a:ext>
            </a:extLst>
          </p:cNvPr>
          <p:cNvCxnSpPr>
            <a:cxnSpLocks/>
          </p:cNvCxnSpPr>
          <p:nvPr/>
        </p:nvCxnSpPr>
        <p:spPr>
          <a:xfrm>
            <a:off x="0" y="1448711"/>
            <a:ext cx="12192000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223812-2D26-CF3C-7449-429AB25AE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29"/>
            <a:ext cx="7498719" cy="1325563"/>
          </a:xfrm>
        </p:spPr>
        <p:txBody>
          <a:bodyPr/>
          <a:lstStyle/>
          <a:p>
            <a:r>
              <a:rPr lang="ru-RU" dirty="0">
                <a:latin typeface="Helvetica"/>
                <a:cs typeface="Helvetica"/>
              </a:rPr>
              <a:t>Наши средства реализации</a:t>
            </a:r>
            <a:endParaRPr lang="ru-RU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A2CEBC8-F43F-CF49-8D38-0F09EFDC4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z="4400" smtClean="0">
                <a:solidFill>
                  <a:schemeClr val="tx1"/>
                </a:solidFill>
                <a:latin typeface="Garamond" panose="02020404030301010803" pitchFamily="18" charset="0"/>
              </a:rPr>
              <a:t>7</a:t>
            </a:fld>
            <a:endParaRPr lang="ru-RU" sz="44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60BFD25-05E3-A144-CC13-9CBA385F401A}"/>
              </a:ext>
            </a:extLst>
          </p:cNvPr>
          <p:cNvSpPr txBox="1"/>
          <p:nvPr/>
        </p:nvSpPr>
        <p:spPr>
          <a:xfrm>
            <a:off x="1254452" y="2326044"/>
            <a:ext cx="326493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Garamond" panose="02020404030301010803" pitchFamily="18" charset="0"/>
              </a:rPr>
              <a:t>Front:</a:t>
            </a:r>
          </a:p>
          <a:p>
            <a:r>
              <a:rPr lang="ru-RU" sz="3600" dirty="0">
                <a:latin typeface="Garamond" panose="02020404030301010803" pitchFamily="18" charset="0"/>
              </a:rPr>
              <a:t>	</a:t>
            </a:r>
            <a:r>
              <a:rPr lang="en-US" sz="3600" dirty="0">
                <a:latin typeface="Garamond" panose="02020404030301010803" pitchFamily="18" charset="0"/>
              </a:rPr>
              <a:t>React native</a:t>
            </a:r>
          </a:p>
          <a:p>
            <a:r>
              <a:rPr lang="en-US" sz="3600" dirty="0">
                <a:latin typeface="Garamond" panose="02020404030301010803" pitchFamily="18" charset="0"/>
              </a:rPr>
              <a:t>Back:</a:t>
            </a:r>
          </a:p>
          <a:p>
            <a:r>
              <a:rPr lang="ru-RU" sz="3600" dirty="0">
                <a:latin typeface="Garamond" panose="02020404030301010803" pitchFamily="18" charset="0"/>
              </a:rPr>
              <a:t>	</a:t>
            </a:r>
            <a:r>
              <a:rPr lang="en-US" sz="3600" dirty="0">
                <a:latin typeface="Garamond" panose="02020404030301010803" pitchFamily="18" charset="0"/>
              </a:rPr>
              <a:t>Django</a:t>
            </a:r>
          </a:p>
          <a:p>
            <a:r>
              <a:rPr lang="ru-RU" sz="3600" dirty="0">
                <a:latin typeface="Garamond" panose="02020404030301010803" pitchFamily="18" charset="0"/>
              </a:rPr>
              <a:t>СУБД:</a:t>
            </a:r>
          </a:p>
          <a:p>
            <a:r>
              <a:rPr lang="ru-RU" sz="3600" dirty="0">
                <a:latin typeface="Garamond" panose="02020404030301010803" pitchFamily="18" charset="0"/>
              </a:rPr>
              <a:t>	</a:t>
            </a:r>
            <a:r>
              <a:rPr lang="en-US" sz="3600" dirty="0">
                <a:latin typeface="Garamond" panose="02020404030301010803" pitchFamily="18" charset="0"/>
              </a:rPr>
              <a:t>SQLite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EB57655-92F2-6413-D904-08D7C4E158E8}"/>
              </a:ext>
            </a:extLst>
          </p:cNvPr>
          <p:cNvSpPr txBox="1"/>
          <p:nvPr/>
        </p:nvSpPr>
        <p:spPr>
          <a:xfrm>
            <a:off x="6096000" y="2274838"/>
            <a:ext cx="48415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Garamond" panose="02020404030301010803" pitchFamily="18" charset="0"/>
              </a:rPr>
              <a:t>Дизайн: </a:t>
            </a:r>
          </a:p>
          <a:p>
            <a:r>
              <a:rPr lang="ru-RU" sz="3600" dirty="0">
                <a:latin typeface="Garamond" panose="02020404030301010803" pitchFamily="18" charset="0"/>
              </a:rPr>
              <a:t>	</a:t>
            </a:r>
            <a:r>
              <a:rPr lang="en-US" sz="3600" dirty="0">
                <a:latin typeface="Garamond" panose="02020404030301010803" pitchFamily="18" charset="0"/>
              </a:rPr>
              <a:t>Figma</a:t>
            </a:r>
          </a:p>
          <a:p>
            <a:r>
              <a:rPr lang="ru-RU" sz="3600" dirty="0">
                <a:latin typeface="Garamond" panose="02020404030301010803" pitchFamily="18" charset="0"/>
              </a:rPr>
              <a:t>Документация и диаграммы:</a:t>
            </a:r>
          </a:p>
          <a:p>
            <a:r>
              <a:rPr lang="ru-RU" sz="3600" dirty="0">
                <a:latin typeface="Garamond" panose="02020404030301010803" pitchFamily="18" charset="0"/>
              </a:rPr>
              <a:t>	</a:t>
            </a:r>
            <a:r>
              <a:rPr lang="en-US" sz="3600" dirty="0">
                <a:latin typeface="Garamond" panose="02020404030301010803" pitchFamily="18" charset="0"/>
              </a:rPr>
              <a:t>Miro, Draw.io, </a:t>
            </a:r>
            <a:br>
              <a:rPr lang="ru-RU" sz="3600" dirty="0">
                <a:latin typeface="Garamond" panose="02020404030301010803" pitchFamily="18" charset="0"/>
              </a:rPr>
            </a:br>
            <a:r>
              <a:rPr lang="ru-RU" sz="3600" dirty="0">
                <a:latin typeface="Garamond" panose="02020404030301010803" pitchFamily="18" charset="0"/>
              </a:rPr>
              <a:t>	</a:t>
            </a:r>
            <a:r>
              <a:rPr lang="en-US" sz="3600" dirty="0" err="1">
                <a:latin typeface="Garamond" panose="02020404030301010803" pitchFamily="18" charset="0"/>
              </a:rPr>
              <a:t>YouTrack</a:t>
            </a:r>
            <a:endParaRPr lang="ru-RU" sz="3600" dirty="0">
              <a:latin typeface="Garamond" panose="02020404030301010803" pitchFamily="18" charset="0"/>
            </a:endParaRPr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C5A49CEF-4049-E4E2-857E-8CE0D80905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3281" y="1609646"/>
            <a:ext cx="1210519" cy="1210519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E5E3F061-53DD-DAAD-8F63-88DA5C1465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725" y="1622298"/>
            <a:ext cx="1037572" cy="1021360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3D0DC921-A4F9-7DAE-8929-9121B04623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8540" y="4059552"/>
            <a:ext cx="1057411" cy="1057411"/>
          </a:xfrm>
          <a:prstGeom prst="rect">
            <a:avLst/>
          </a:prstGeom>
        </p:spPr>
      </p:pic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C5C0179E-5FAE-F7FD-5430-AABE9FEBC1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074" y="5524308"/>
            <a:ext cx="1133213" cy="1133213"/>
          </a:xfrm>
          <a:prstGeom prst="rect">
            <a:avLst/>
          </a:prstGeom>
        </p:spPr>
      </p:pic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4F80F5C1-D916-ACE5-07B2-7A126315BE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441" y="5524307"/>
            <a:ext cx="1133214" cy="1133214"/>
          </a:xfrm>
          <a:prstGeom prst="rect">
            <a:avLst/>
          </a:prstGeom>
        </p:spPr>
      </p:pic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B24F4561-AF51-74BC-CCF9-909893C9853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385" y="3848823"/>
            <a:ext cx="1024571" cy="1024571"/>
          </a:xfrm>
          <a:prstGeom prst="rect">
            <a:avLst/>
          </a:prstGeom>
        </p:spPr>
      </p:pic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2B043484-9F75-CCCF-5A17-07247CDBFC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3576"/>
            <a:ext cx="1312558" cy="1312558"/>
          </a:xfrm>
          <a:prstGeom prst="rect">
            <a:avLst/>
          </a:prstGeom>
        </p:spPr>
      </p:pic>
      <p:pic>
        <p:nvPicPr>
          <p:cNvPr id="43" name="Рисунок 42">
            <a:extLst>
              <a:ext uri="{FF2B5EF4-FFF2-40B4-BE49-F238E27FC236}">
                <a16:creationId xmlns:a16="http://schemas.microsoft.com/office/drawing/2014/main" id="{79FD9364-3281-0245-16B9-01086309A359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26" r="11102" b="74008"/>
          <a:stretch/>
        </p:blipFill>
        <p:spPr>
          <a:xfrm>
            <a:off x="9656439" y="0"/>
            <a:ext cx="2535561" cy="178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42407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9B50A8C-368F-45AA-39B8-25E860F445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52684" r="77943" b="12102"/>
          <a:stretch/>
        </p:blipFill>
        <p:spPr>
          <a:xfrm rot="5400000">
            <a:off x="10480429" y="-703381"/>
            <a:ext cx="1008187" cy="2414954"/>
          </a:xfrm>
          <a:prstGeom prst="rect">
            <a:avLst/>
          </a:prstGeom>
          <a:scene3d>
            <a:camera prst="orthographicFront">
              <a:rot lat="21599968" lon="10799999" rev="10799999"/>
            </a:camera>
            <a:lightRig rig="threePt" dir="t"/>
          </a:scene3d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223812-2D26-CF3C-7449-429AB25AE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4308"/>
            <a:ext cx="4826630" cy="1325563"/>
          </a:xfrm>
        </p:spPr>
        <p:txBody>
          <a:bodyPr anchor="ctr">
            <a:normAutofit/>
          </a:bodyPr>
          <a:lstStyle/>
          <a:p>
            <a:r>
              <a:rPr lang="ru-RU" dirty="0">
                <a:latin typeface="Helvetica"/>
                <a:cs typeface="Helvetica"/>
              </a:rPr>
              <a:t>Наши конкуренты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319DFBB0-D1B9-3859-3878-7C474C7724DB}"/>
              </a:ext>
            </a:extLst>
          </p:cNvPr>
          <p:cNvCxnSpPr>
            <a:cxnSpLocks/>
          </p:cNvCxnSpPr>
          <p:nvPr/>
        </p:nvCxnSpPr>
        <p:spPr>
          <a:xfrm>
            <a:off x="0" y="1457709"/>
            <a:ext cx="12192000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F7AFE9A-C42E-B075-8886-A392CDF27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z="4400" smtClean="0">
                <a:solidFill>
                  <a:schemeClr val="tx1"/>
                </a:solidFill>
                <a:latin typeface="Garamond" panose="02020404030301010803" pitchFamily="18" charset="0"/>
              </a:rPr>
              <a:t>8</a:t>
            </a:fld>
            <a:endParaRPr lang="ru-RU" sz="44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graphicFrame>
        <p:nvGraphicFramePr>
          <p:cNvPr id="9" name="Таблица 8">
            <a:extLst>
              <a:ext uri="{FF2B5EF4-FFF2-40B4-BE49-F238E27FC236}">
                <a16:creationId xmlns:a16="http://schemas.microsoft.com/office/drawing/2014/main" id="{71AE29DC-76B5-6FFC-D252-77160F643A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6124239"/>
              </p:ext>
            </p:extLst>
          </p:nvPr>
        </p:nvGraphicFramePr>
        <p:xfrm>
          <a:off x="272005" y="1734207"/>
          <a:ext cx="10309814" cy="50845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17604">
                  <a:extLst>
                    <a:ext uri="{9D8B030D-6E8A-4147-A177-3AD203B41FA5}">
                      <a16:colId xmlns:a16="http://schemas.microsoft.com/office/drawing/2014/main" val="3417897755"/>
                    </a:ext>
                  </a:extLst>
                </a:gridCol>
                <a:gridCol w="1718442">
                  <a:extLst>
                    <a:ext uri="{9D8B030D-6E8A-4147-A177-3AD203B41FA5}">
                      <a16:colId xmlns:a16="http://schemas.microsoft.com/office/drawing/2014/main" val="1837356425"/>
                    </a:ext>
                  </a:extLst>
                </a:gridCol>
                <a:gridCol w="1718442">
                  <a:extLst>
                    <a:ext uri="{9D8B030D-6E8A-4147-A177-3AD203B41FA5}">
                      <a16:colId xmlns:a16="http://schemas.microsoft.com/office/drawing/2014/main" val="673760594"/>
                    </a:ext>
                  </a:extLst>
                </a:gridCol>
                <a:gridCol w="1718442">
                  <a:extLst>
                    <a:ext uri="{9D8B030D-6E8A-4147-A177-3AD203B41FA5}">
                      <a16:colId xmlns:a16="http://schemas.microsoft.com/office/drawing/2014/main" val="3694045069"/>
                    </a:ext>
                  </a:extLst>
                </a:gridCol>
                <a:gridCol w="1718442">
                  <a:extLst>
                    <a:ext uri="{9D8B030D-6E8A-4147-A177-3AD203B41FA5}">
                      <a16:colId xmlns:a16="http://schemas.microsoft.com/office/drawing/2014/main" val="449396424"/>
                    </a:ext>
                  </a:extLst>
                </a:gridCol>
                <a:gridCol w="1718442">
                  <a:extLst>
                    <a:ext uri="{9D8B030D-6E8A-4147-A177-3AD203B41FA5}">
                      <a16:colId xmlns:a16="http://schemas.microsoft.com/office/drawing/2014/main" val="4255170248"/>
                    </a:ext>
                  </a:extLst>
                </a:gridCol>
              </a:tblGrid>
              <a:tr h="1065655">
                <a:tc>
                  <a:txBody>
                    <a:bodyPr/>
                    <a:lstStyle/>
                    <a:p>
                      <a:pPr algn="ctr"/>
                      <a:endParaRPr lang="ru-RU" sz="2800" dirty="0">
                        <a:latin typeface="Garamond" panose="02020404030301010803" pitchFamily="18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dirty="0" err="1">
                          <a:latin typeface="Garamond" panose="02020404030301010803" pitchFamily="18" charset="0"/>
                        </a:rPr>
                        <a:t>YumYard</a:t>
                      </a:r>
                      <a:endParaRPr lang="ru-RU" sz="2500" dirty="0">
                        <a:latin typeface="Garamond" panose="02020404030301010803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dirty="0" err="1">
                          <a:latin typeface="Garamond" panose="02020404030301010803" pitchFamily="18" charset="0"/>
                        </a:rPr>
                        <a:t>Supercook</a:t>
                      </a:r>
                      <a:endParaRPr lang="ru-RU" sz="2500" dirty="0">
                        <a:latin typeface="Garamond" panose="02020404030301010803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dirty="0">
                          <a:latin typeface="Garamond" panose="02020404030301010803" pitchFamily="18" charset="0"/>
                        </a:rPr>
                        <a:t>Yummly</a:t>
                      </a:r>
                      <a:endParaRPr lang="ru-RU" sz="2500" dirty="0">
                        <a:latin typeface="Garamond" panose="02020404030301010803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dirty="0">
                          <a:latin typeface="Garamond" panose="02020404030301010803" pitchFamily="18" charset="0"/>
                        </a:rPr>
                        <a:t>Epicurious</a:t>
                      </a:r>
                      <a:endParaRPr lang="ru-RU" sz="2500" dirty="0">
                        <a:latin typeface="Garamond" panose="02020404030301010803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dirty="0">
                          <a:latin typeface="Garamond" panose="02020404030301010803" pitchFamily="18" charset="0"/>
                        </a:rPr>
                        <a:t>Paprika Recipe Manager</a:t>
                      </a:r>
                      <a:endParaRPr lang="ru-RU" sz="2500" dirty="0">
                        <a:latin typeface="Garamond" panose="02020404030301010803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4461598"/>
                  </a:ext>
                </a:extLst>
              </a:tr>
              <a:tr h="1134407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Garamond" panose="02020404030301010803" pitchFamily="18" charset="0"/>
                        </a:rPr>
                        <a:t>Добавление своего рецепта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3200" dirty="0">
                          <a:latin typeface="Garamond" panose="02020404030301010803" pitchFamily="18" charset="0"/>
                        </a:rPr>
                        <a:t>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0097186"/>
                  </a:ext>
                </a:extLst>
              </a:tr>
              <a:tr h="790647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Garamond" panose="02020404030301010803" pitchFamily="18" charset="0"/>
                        </a:rPr>
                        <a:t>Рейтинг рецептов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ru-RU" sz="3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Garamond" panose="02020404030301010803" pitchFamily="18" charset="0"/>
                          <a:ea typeface="+mn-ea"/>
                          <a:cs typeface="+mn-cs"/>
                        </a:rPr>
                        <a:t>–</a:t>
                      </a:r>
                      <a:endParaRPr lang="ru-RU" sz="3200" dirty="0">
                        <a:latin typeface="Garamond" panose="02020404030301010803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5967668"/>
                  </a:ext>
                </a:extLst>
              </a:tr>
              <a:tr h="1134407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Garamond" panose="02020404030301010803" pitchFamily="18" charset="0"/>
                        </a:rPr>
                        <a:t>Комментарии к рецептам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ru-RU" sz="3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Garamond" panose="02020404030301010803" pitchFamily="18" charset="0"/>
                          <a:ea typeface="+mn-ea"/>
                          <a:cs typeface="+mn-cs"/>
                        </a:rPr>
                        <a:t>–</a:t>
                      </a:r>
                      <a:endParaRPr lang="ru-RU" sz="3200" dirty="0">
                        <a:latin typeface="Garamond" panose="02020404030301010803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3083860"/>
                  </a:ext>
                </a:extLst>
              </a:tr>
              <a:tr h="790647">
                <a:tc>
                  <a:txBody>
                    <a:bodyPr/>
                    <a:lstStyle/>
                    <a:p>
                      <a:pPr algn="l"/>
                      <a:r>
                        <a:rPr lang="ru-RU" sz="2000" dirty="0">
                          <a:latin typeface="Garamond" panose="02020404030301010803" pitchFamily="18" charset="0"/>
                        </a:rPr>
                        <a:t>Подписка на авторов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3200" dirty="0">
                          <a:latin typeface="Garamond" panose="02020404030301010803" pitchFamily="18" charset="0"/>
                        </a:rPr>
                        <a:t>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>
                          <a:latin typeface="Garamond" panose="02020404030301010803" pitchFamily="18" charset="0"/>
                        </a:rPr>
                        <a:t>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ru-RU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Garamond" panose="02020404030301010803" pitchFamily="18" charset="0"/>
                          <a:ea typeface="+mn-ea"/>
                          <a:cs typeface="+mn-cs"/>
                        </a:rPr>
                        <a:t>–</a:t>
                      </a:r>
                      <a:endParaRPr lang="ru-RU" sz="3200" dirty="0">
                        <a:latin typeface="Garamond" panose="02020404030301010803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47265846"/>
                  </a:ext>
                </a:extLst>
              </a:tr>
            </a:tbl>
          </a:graphicData>
        </a:graphic>
      </p:graphicFrame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275973E-685B-8686-8751-6CEC851FFB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62" t="2702" r="11102" b="74006"/>
          <a:stretch/>
        </p:blipFill>
        <p:spPr>
          <a:xfrm rot="5400000">
            <a:off x="10581190" y="5247191"/>
            <a:ext cx="1624314" cy="1597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74605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7D91A6E0-52F9-5BE8-E757-10C67B9A369A}"/>
              </a:ext>
            </a:extLst>
          </p:cNvPr>
          <p:cNvCxnSpPr>
            <a:cxnSpLocks/>
          </p:cNvCxnSpPr>
          <p:nvPr/>
        </p:nvCxnSpPr>
        <p:spPr>
          <a:xfrm>
            <a:off x="0" y="1435351"/>
            <a:ext cx="11858263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223812-2D26-CF3C-7449-429AB25AE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23250"/>
            <a:ext cx="6596292" cy="1030121"/>
          </a:xfrm>
        </p:spPr>
        <p:txBody>
          <a:bodyPr>
            <a:normAutofit/>
          </a:bodyPr>
          <a:lstStyle/>
          <a:p>
            <a:r>
              <a:rPr lang="ru-RU" dirty="0">
                <a:latin typeface="Helvetica"/>
                <a:cs typeface="Helvetica"/>
              </a:rPr>
              <a:t>Демонстрация продукта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27AF060-949C-D8B2-8638-6BAE93A6B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48A6-39D1-473F-910C-4D401779A10C}" type="slidenum">
              <a:rPr lang="ru-RU" sz="4400" smtClean="0">
                <a:solidFill>
                  <a:schemeClr val="tx1"/>
                </a:solidFill>
                <a:latin typeface="Garamond" panose="02020404030301010803" pitchFamily="18" charset="0"/>
              </a:rPr>
              <a:t>9</a:t>
            </a:fld>
            <a:endParaRPr lang="ru-RU" sz="4400" dirty="0">
              <a:solidFill>
                <a:schemeClr val="tx1"/>
              </a:solidFill>
              <a:latin typeface="Garamond" panose="02020404030301010803" pitchFamily="18" charset="0"/>
            </a:endParaRPr>
          </a:p>
        </p:txBody>
      </p:sp>
      <p:pic>
        <p:nvPicPr>
          <p:cNvPr id="9" name="Демонстрация продукта">
            <a:hlinkClick r:id="" action="ppaction://media"/>
            <a:extLst>
              <a:ext uri="{FF2B5EF4-FFF2-40B4-BE49-F238E27FC236}">
                <a16:creationId xmlns:a16="http://schemas.microsoft.com/office/drawing/2014/main" id="{F90DD980-251D-6843-A001-8135B1AA768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79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59492" y="1571918"/>
            <a:ext cx="2430543" cy="5149557"/>
          </a:xfrm>
          <a:prstGeom prst="rect">
            <a:avLst/>
          </a:prstGeom>
        </p:spPr>
      </p:pic>
      <p:pic>
        <p:nvPicPr>
          <p:cNvPr id="11" name="Редактирование фотографии">
            <a:hlinkClick r:id="" action="ppaction://media"/>
            <a:extLst>
              <a:ext uri="{FF2B5EF4-FFF2-40B4-BE49-F238E27FC236}">
                <a16:creationId xmlns:a16="http://schemas.microsoft.com/office/drawing/2014/main" id="{9A2A992F-9E10-B54A-13C5-5736C89833E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7870" end="2210.6458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395328" y="1571917"/>
            <a:ext cx="2430543" cy="5149557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1184DF6-3865-6451-B1B6-59C70D5A72F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26" r="-97" b="74008"/>
          <a:stretch/>
        </p:blipFill>
        <p:spPr>
          <a:xfrm rot="16200000">
            <a:off x="-632472" y="4449333"/>
            <a:ext cx="3047445" cy="1782501"/>
          </a:xfrm>
          <a:prstGeom prst="rect">
            <a:avLst/>
          </a:prstGeom>
          <a:scene3d>
            <a:camera prst="orthographicFront">
              <a:rot lat="0" lon="10799999" rev="0"/>
            </a:camera>
            <a:lightRig rig="threePt" dir="t"/>
          </a:scene3d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A6379A1-82A7-5991-B13E-D8FECF92C93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18" r="44357"/>
          <a:stretch/>
        </p:blipFill>
        <p:spPr>
          <a:xfrm rot="10800000">
            <a:off x="9648663" y="0"/>
            <a:ext cx="2543337" cy="351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8071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9879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724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5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</TotalTime>
  <Words>323</Words>
  <Application>Microsoft Office PowerPoint</Application>
  <PresentationFormat>Широкоэкранный</PresentationFormat>
  <Paragraphs>113</Paragraphs>
  <Slides>12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Garamond</vt:lpstr>
      <vt:lpstr>Helvetica</vt:lpstr>
      <vt:lpstr>Symbol</vt:lpstr>
      <vt:lpstr>Тема Office</vt:lpstr>
      <vt:lpstr>Мобильное приложение для обмена кулинарными рецептами «YumYard»</vt:lpstr>
      <vt:lpstr>О нашей команде</vt:lpstr>
      <vt:lpstr>Описание проблемы</vt:lpstr>
      <vt:lpstr>Описание проблемы</vt:lpstr>
      <vt:lpstr>Целевая аудитория</vt:lpstr>
      <vt:lpstr>Предлагаемое решение</vt:lpstr>
      <vt:lpstr>Наши средства реализации</vt:lpstr>
      <vt:lpstr>Наши конкуренты</vt:lpstr>
      <vt:lpstr>Демонстрация продукта</vt:lpstr>
      <vt:lpstr>Бизнес-модель</vt:lpstr>
      <vt:lpstr>План развития</vt:lpstr>
      <vt:lpstr>Мобильное приложение для обмена кулинарными рецептами «YumYard»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Мобильное приложение для обмена кулинарными рецептами «YamYard»</dc:title>
  <dc:creator>Stasya Belykh</dc:creator>
  <cp:lastModifiedBy>Stasya Belykh</cp:lastModifiedBy>
  <cp:revision>225</cp:revision>
  <dcterms:created xsi:type="dcterms:W3CDTF">2024-03-13T11:56:13Z</dcterms:created>
  <dcterms:modified xsi:type="dcterms:W3CDTF">2024-05-29T23:29:20Z</dcterms:modified>
</cp:coreProperties>
</file>

<file path=docProps/thumbnail.jpeg>
</file>